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30"/>
  </p:notesMasterIdLst>
  <p:sldIdLst>
    <p:sldId id="256" r:id="rId2"/>
    <p:sldId id="403" r:id="rId3"/>
    <p:sldId id="471" r:id="rId4"/>
    <p:sldId id="499" r:id="rId5"/>
    <p:sldId id="556" r:id="rId6"/>
    <p:sldId id="508" r:id="rId7"/>
    <p:sldId id="520" r:id="rId8"/>
    <p:sldId id="557" r:id="rId9"/>
    <p:sldId id="559" r:id="rId10"/>
    <p:sldId id="560" r:id="rId11"/>
    <p:sldId id="561" r:id="rId12"/>
    <p:sldId id="558" r:id="rId13"/>
    <p:sldId id="509" r:id="rId14"/>
    <p:sldId id="510" r:id="rId15"/>
    <p:sldId id="549" r:id="rId16"/>
    <p:sldId id="551" r:id="rId17"/>
    <p:sldId id="552" r:id="rId18"/>
    <p:sldId id="553" r:id="rId19"/>
    <p:sldId id="554" r:id="rId20"/>
    <p:sldId id="555" r:id="rId21"/>
    <p:sldId id="530" r:id="rId22"/>
    <p:sldId id="536" r:id="rId23"/>
    <p:sldId id="562" r:id="rId24"/>
    <p:sldId id="535" r:id="rId25"/>
    <p:sldId id="538" r:id="rId26"/>
    <p:sldId id="540" r:id="rId27"/>
    <p:sldId id="541" r:id="rId28"/>
    <p:sldId id="550" r:id="rId29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403"/>
            <p14:sldId id="471"/>
            <p14:sldId id="499"/>
            <p14:sldId id="556"/>
            <p14:sldId id="508"/>
            <p14:sldId id="520"/>
            <p14:sldId id="557"/>
            <p14:sldId id="559"/>
            <p14:sldId id="560"/>
            <p14:sldId id="561"/>
            <p14:sldId id="558"/>
            <p14:sldId id="509"/>
            <p14:sldId id="510"/>
            <p14:sldId id="549"/>
            <p14:sldId id="551"/>
            <p14:sldId id="552"/>
            <p14:sldId id="553"/>
            <p14:sldId id="554"/>
            <p14:sldId id="555"/>
            <p14:sldId id="530"/>
            <p14:sldId id="536"/>
            <p14:sldId id="562"/>
            <p14:sldId id="535"/>
            <p14:sldId id="538"/>
            <p14:sldId id="540"/>
            <p14:sldId id="541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5249"/>
    <a:srgbClr val="5AB88F"/>
    <a:srgbClr val="D4EBE9"/>
    <a:srgbClr val="9E60B8"/>
    <a:srgbClr val="EF7D1D"/>
    <a:srgbClr val="57A2C5"/>
    <a:srgbClr val="41719C"/>
    <a:srgbClr val="CAA0C9"/>
    <a:srgbClr val="C14026"/>
    <a:srgbClr val="3654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81"/>
    <p:restoredTop sz="90743" autoAdjust="0"/>
  </p:normalViewPr>
  <p:slideViewPr>
    <p:cSldViewPr snapToGrid="0" snapToObjects="1">
      <p:cViewPr varScale="1">
        <p:scale>
          <a:sx n="98" d="100"/>
          <a:sy n="98" d="100"/>
        </p:scale>
        <p:origin x="216" y="97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tiff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02.08.18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163022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32002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77916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00592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89249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431291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13399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16065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54436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38533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552020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62093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635353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8/2/18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E3518EF3-1125-2D4B-960D-4DEA4773FA4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077"/>
          <a:stretch/>
        </p:blipFill>
        <p:spPr>
          <a:xfrm>
            <a:off x="0" y="334"/>
            <a:ext cx="9906000" cy="6857666"/>
          </a:xfrm>
          <a:prstGeom prst="rect">
            <a:avLst/>
          </a:prstGeom>
          <a:solidFill>
            <a:srgbClr val="5AB88F"/>
          </a:solidFill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0" y="167"/>
            <a:ext cx="9906000" cy="6067777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2C009F60-CD1B-A94E-8BE1-5C5EDF9F4FDC}"/>
              </a:ext>
            </a:extLst>
          </p:cNvPr>
          <p:cNvGrpSpPr/>
          <p:nvPr/>
        </p:nvGrpSpPr>
        <p:grpSpPr>
          <a:xfrm>
            <a:off x="-313804" y="206679"/>
            <a:ext cx="9905999" cy="4356288"/>
            <a:chOff x="-312235" y="-36785"/>
            <a:chExt cx="9905999" cy="4356288"/>
          </a:xfrm>
        </p:grpSpPr>
        <p:sp>
          <p:nvSpPr>
            <p:cNvPr id="3" name="Rechteck 2"/>
            <p:cNvSpPr/>
            <p:nvPr/>
          </p:nvSpPr>
          <p:spPr>
            <a:xfrm>
              <a:off x="-312235" y="1017974"/>
              <a:ext cx="9905999" cy="218521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3600" b="1" dirty="0">
                  <a:solidFill>
                    <a:srgbClr val="025249"/>
                  </a:solidFill>
                  <a:latin typeface="Montserrat" charset="0"/>
                  <a:ea typeface="Montserrat" charset="0"/>
                  <a:cs typeface="Montserrat" charset="0"/>
                </a:rPr>
                <a:t>   </a:t>
              </a:r>
              <a:r>
                <a:rPr lang="de-DE" sz="13600" b="1" dirty="0" err="1">
                  <a:solidFill>
                    <a:srgbClr val="025249"/>
                  </a:solidFill>
                  <a:latin typeface="Montserrat" charset="0"/>
                  <a:ea typeface="Montserrat" charset="0"/>
                  <a:cs typeface="Montserrat" charset="0"/>
                </a:rPr>
                <a:t>GraphQL</a:t>
              </a:r>
              <a:endParaRPr lang="de-DE" sz="2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7" name="Textfeld 6"/>
            <p:cNvSpPr txBox="1"/>
            <p:nvPr/>
          </p:nvSpPr>
          <p:spPr>
            <a:xfrm>
              <a:off x="1440404" y="-36785"/>
              <a:ext cx="168507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600" b="1" dirty="0">
                  <a:solidFill>
                    <a:srgbClr val="36544F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  <a:endParaRPr lang="de-DE" sz="16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  <p:sp>
          <p:nvSpPr>
            <p:cNvPr id="8" name="Rechteck 7"/>
            <p:cNvSpPr/>
            <p:nvPr/>
          </p:nvSpPr>
          <p:spPr>
            <a:xfrm>
              <a:off x="1440404" y="3919393"/>
              <a:ext cx="4765343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de-DE" sz="2000" b="1" dirty="0" err="1">
                  <a:solidFill>
                    <a:srgbClr val="025249"/>
                  </a:solidFill>
                </a:rPr>
                <a:t>Slides</a:t>
              </a:r>
              <a:r>
                <a:rPr lang="de-DE" sz="2000" b="1" dirty="0">
                  <a:solidFill>
                    <a:srgbClr val="025249"/>
                  </a:solidFill>
                </a:rPr>
                <a:t>: https://</a:t>
              </a:r>
              <a:r>
                <a:rPr lang="de-DE" sz="2000" b="1" dirty="0" err="1">
                  <a:solidFill>
                    <a:srgbClr val="025249"/>
                  </a:solidFill>
                </a:rPr>
                <a:t>bit.ly</a:t>
              </a:r>
              <a:r>
                <a:rPr lang="de-DE" sz="2000" b="1" dirty="0">
                  <a:solidFill>
                    <a:srgbClr val="025249"/>
                  </a:solidFill>
                </a:rPr>
                <a:t>/</a:t>
              </a:r>
              <a:r>
                <a:rPr lang="de-DE" sz="2000" b="1" dirty="0" err="1">
                  <a:solidFill>
                    <a:srgbClr val="025249"/>
                  </a:solidFill>
                </a:rPr>
                <a:t>nordic-coding-graphql</a:t>
              </a:r>
              <a:endParaRPr lang="de-DE" sz="2000" b="1" dirty="0">
                <a:solidFill>
                  <a:srgbClr val="FF0000"/>
                </a:solidFill>
              </a:endParaRPr>
            </a:p>
          </p:txBody>
        </p:sp>
        <p:sp>
          <p:nvSpPr>
            <p:cNvPr id="10" name="Textfeld 9"/>
            <p:cNvSpPr txBox="1"/>
            <p:nvPr/>
          </p:nvSpPr>
          <p:spPr>
            <a:xfrm>
              <a:off x="1440404" y="3062836"/>
              <a:ext cx="2616739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3400" b="1" dirty="0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für Java</a:t>
              </a:r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38B5D25A-55E1-4341-9252-AC900006FD3A}"/>
                </a:ext>
              </a:extLst>
            </p:cNvPr>
            <p:cNvSpPr txBox="1"/>
            <p:nvPr/>
          </p:nvSpPr>
          <p:spPr>
            <a:xfrm>
              <a:off x="1440404" y="822872"/>
              <a:ext cx="5742561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de-DE" sz="3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</p:grp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>
                <a:solidFill>
                  <a:srgbClr val="D4EBE9"/>
                </a:solidFill>
              </a:rPr>
              <a:t>Nordic </a:t>
            </a:r>
            <a:r>
              <a:rPr lang="de-DE" sz="1400" spc="80" dirty="0" err="1">
                <a:solidFill>
                  <a:srgbClr val="D4EBE9"/>
                </a:solidFill>
              </a:rPr>
              <a:t>Coding</a:t>
            </a:r>
            <a:r>
              <a:rPr lang="de-DE" sz="1400" spc="80" dirty="0">
                <a:solidFill>
                  <a:srgbClr val="D4EBE9"/>
                </a:solidFill>
              </a:rPr>
              <a:t> Kiel | Mai 2018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Neue </a:t>
            </a:r>
            <a:r>
              <a:rPr lang="de-DE" sz="1600" cap="none" spc="100" dirty="0" err="1"/>
              <a:t>Domaine</a:t>
            </a:r>
            <a:r>
              <a:rPr lang="de-DE" sz="1600" cap="none" spc="100" dirty="0"/>
              <a:t> Shop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EFCCCDAD-DCCD-A945-B244-BBF342B22874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233363" y="1011238"/>
            <a:ext cx="9241377" cy="5262562"/>
          </a:xfrm>
        </p:spPr>
        <p:txBody>
          <a:bodyPr/>
          <a:lstStyle/>
          <a:p>
            <a:r>
              <a:rPr lang="de-DE" dirty="0"/>
              <a:t>Teil 2: Vergleich mit REST</a:t>
            </a:r>
          </a:p>
          <a:p>
            <a:r>
              <a:rPr lang="de-DE" b="0" dirty="0">
                <a:solidFill>
                  <a:srgbClr val="025249"/>
                </a:solidFill>
              </a:rPr>
              <a:t>wir haben die API erkundet ohne sie vorher zu kennen</a:t>
            </a:r>
          </a:p>
          <a:p>
            <a:r>
              <a:rPr lang="de-DE" b="0" dirty="0">
                <a:solidFill>
                  <a:srgbClr val="025249"/>
                </a:solidFill>
              </a:rPr>
              <a:t>wir können genau das Fragen, was wir benötigen</a:t>
            </a:r>
          </a:p>
          <a:p>
            <a:pPr lvl="1"/>
            <a:r>
              <a:rPr lang="de-DE" dirty="0"/>
              <a:t>keine IDs</a:t>
            </a:r>
          </a:p>
          <a:p>
            <a:pPr lvl="1"/>
            <a:r>
              <a:rPr lang="de-DE" dirty="0"/>
              <a:t>Gesamtsicht auf die </a:t>
            </a:r>
            <a:r>
              <a:rPr lang="de-DE" dirty="0" err="1"/>
              <a:t>Domaine</a:t>
            </a:r>
            <a:r>
              <a:rPr lang="de-DE" dirty="0"/>
              <a:t> (führt zu besserem Verständnis)</a:t>
            </a:r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32267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66CBB2-37E8-6F49-BFCA-FDECF712A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11A95B9-190C-3E44-9FB4-8F44FA9180D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 err="1"/>
              <a:t>fsdfasdf</a:t>
            </a:r>
            <a:endParaRPr lang="de-DE" dirty="0"/>
          </a:p>
          <a:p>
            <a:pPr lvl="1"/>
            <a:r>
              <a:rPr lang="de-DE" dirty="0" err="1"/>
              <a:t>fasdf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340493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im Detail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</a:t>
            </a:r>
            <a:r>
              <a:rPr lang="de-DE" sz="1600" cap="none" spc="100" dirty="0" err="1"/>
              <a:t>Intellij</a:t>
            </a:r>
            <a:r>
              <a:rPr lang="de-DE" sz="1600" cap="none" spc="100" dirty="0"/>
              <a:t> IDEA</a:t>
            </a:r>
          </a:p>
        </p:txBody>
      </p:sp>
    </p:spTree>
    <p:extLst>
      <p:ext uri="{BB962C8B-B14F-4D97-AF65-F5344CB8AC3E}">
        <p14:creationId xmlns:p14="http://schemas.microsoft.com/office/powerpoint/2010/main" val="25895836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7DC0BBE-BC6C-8340-A724-C490485DED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1041" y="1269521"/>
            <a:ext cx="5883918" cy="3515392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710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05962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beschreibt, was getan werden soll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A50C1B-BA4A-FB4D-A957-BA500642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048" y="2353832"/>
            <a:ext cx="4565651" cy="412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Mutation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E49728-65DD-F94E-A26E-868EBE48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3275" y="2085884"/>
            <a:ext cx="5759450" cy="4772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708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für Java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91423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3E1D5C-2579-9D47-B72B-BFFB62F34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beschreiben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A406A5DD-3D93-2147-AA96-0254F8515EF3}"/>
              </a:ext>
            </a:extLst>
          </p:cNvPr>
          <p:cNvSpPr txBox="1"/>
          <p:nvPr/>
        </p:nvSpPr>
        <p:spPr>
          <a:xfrm>
            <a:off x="3171217" y="1770434"/>
            <a:ext cx="1942198" cy="48013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/>
              <a:t>type </a:t>
            </a:r>
            <a:r>
              <a:rPr lang="de-DE" dirty="0"/>
              <a:t>Rating {</a:t>
            </a:r>
            <a:br>
              <a:rPr lang="de-DE" dirty="0"/>
            </a:br>
            <a:r>
              <a:rPr lang="de-DE" dirty="0"/>
              <a:t>  </a:t>
            </a:r>
            <a:r>
              <a:rPr lang="de-DE" dirty="0" err="1"/>
              <a:t>id</a:t>
            </a:r>
            <a:r>
              <a:rPr lang="de-DE" dirty="0"/>
              <a:t>: </a:t>
            </a:r>
            <a:r>
              <a:rPr lang="de-DE" b="1" dirty="0"/>
              <a:t>ID</a:t>
            </a:r>
            <a:r>
              <a:rPr lang="de-DE" dirty="0"/>
              <a:t>!</a:t>
            </a:r>
            <a:br>
              <a:rPr lang="de-DE" dirty="0"/>
            </a:br>
            <a:r>
              <a:rPr lang="de-DE" dirty="0"/>
              <a:t>  </a:t>
            </a:r>
            <a:r>
              <a:rPr lang="de-DE" dirty="0" err="1"/>
              <a:t>author</a:t>
            </a:r>
            <a:r>
              <a:rPr lang="de-DE" dirty="0"/>
              <a:t>: </a:t>
            </a:r>
            <a:r>
              <a:rPr lang="de-DE" b="1" dirty="0"/>
              <a:t>String</a:t>
            </a:r>
            <a:r>
              <a:rPr lang="de-DE" dirty="0"/>
              <a:t>!</a:t>
            </a:r>
            <a:br>
              <a:rPr lang="de-DE" dirty="0"/>
            </a:br>
            <a:r>
              <a:rPr lang="de-DE" dirty="0"/>
              <a:t>  </a:t>
            </a:r>
            <a:r>
              <a:rPr lang="de-DE" dirty="0" err="1"/>
              <a:t>comment</a:t>
            </a:r>
            <a:r>
              <a:rPr lang="de-DE" dirty="0"/>
              <a:t>: </a:t>
            </a:r>
            <a:r>
              <a:rPr lang="de-DE" b="1" dirty="0"/>
              <a:t>String</a:t>
            </a:r>
            <a:r>
              <a:rPr lang="de-DE" dirty="0"/>
              <a:t>!</a:t>
            </a:r>
            <a:br>
              <a:rPr lang="de-DE" dirty="0"/>
            </a:br>
            <a:r>
              <a:rPr lang="de-DE" dirty="0"/>
              <a:t>}</a:t>
            </a:r>
            <a:br>
              <a:rPr lang="de-DE" dirty="0"/>
            </a:br>
            <a:br>
              <a:rPr lang="de-DE" dirty="0"/>
            </a:br>
            <a:r>
              <a:rPr lang="de-DE" b="1" dirty="0"/>
              <a:t>type </a:t>
            </a:r>
            <a:r>
              <a:rPr lang="de-DE" dirty="0"/>
              <a:t>Beer {</a:t>
            </a:r>
            <a:br>
              <a:rPr lang="de-DE" dirty="0"/>
            </a:br>
            <a:r>
              <a:rPr lang="de-DE" dirty="0"/>
              <a:t>  </a:t>
            </a:r>
            <a:r>
              <a:rPr lang="de-DE" dirty="0" err="1"/>
              <a:t>id</a:t>
            </a:r>
            <a:r>
              <a:rPr lang="de-DE" dirty="0"/>
              <a:t>: </a:t>
            </a:r>
            <a:r>
              <a:rPr lang="de-DE" b="1" dirty="0"/>
              <a:t>ID</a:t>
            </a:r>
            <a:r>
              <a:rPr lang="de-DE" dirty="0"/>
              <a:t>!</a:t>
            </a:r>
            <a:br>
              <a:rPr lang="de-DE" dirty="0"/>
            </a:br>
            <a:r>
              <a:rPr lang="de-DE" dirty="0"/>
              <a:t>  </a:t>
            </a:r>
            <a:r>
              <a:rPr lang="de-DE" dirty="0" err="1"/>
              <a:t>name</a:t>
            </a:r>
            <a:r>
              <a:rPr lang="de-DE" dirty="0"/>
              <a:t>: </a:t>
            </a:r>
            <a:r>
              <a:rPr lang="de-DE" b="1" dirty="0"/>
              <a:t>String</a:t>
            </a:r>
            <a:r>
              <a:rPr lang="de-DE" dirty="0"/>
              <a:t>!</a:t>
            </a:r>
            <a:br>
              <a:rPr lang="de-DE" dirty="0"/>
            </a:br>
            <a:r>
              <a:rPr lang="de-DE" dirty="0"/>
              <a:t>  </a:t>
            </a:r>
            <a:r>
              <a:rPr lang="de-DE" dirty="0" err="1"/>
              <a:t>price</a:t>
            </a:r>
            <a:r>
              <a:rPr lang="de-DE" dirty="0"/>
              <a:t>: </a:t>
            </a:r>
            <a:r>
              <a:rPr lang="de-DE" b="1" dirty="0"/>
              <a:t>String</a:t>
            </a:r>
            <a:r>
              <a:rPr lang="de-DE" dirty="0"/>
              <a:t>!</a:t>
            </a:r>
            <a:br>
              <a:rPr lang="de-DE" dirty="0"/>
            </a:br>
            <a:br>
              <a:rPr lang="de-DE" dirty="0"/>
            </a:br>
            <a:r>
              <a:rPr lang="de-DE" dirty="0"/>
              <a:t>  </a:t>
            </a:r>
            <a:r>
              <a:rPr lang="de-DE" dirty="0" err="1"/>
              <a:t>ratings</a:t>
            </a:r>
            <a:r>
              <a:rPr lang="de-DE" dirty="0"/>
              <a:t>: [</a:t>
            </a:r>
            <a:r>
              <a:rPr lang="de-DE" b="1" dirty="0"/>
              <a:t>Rating</a:t>
            </a:r>
            <a:r>
              <a:rPr lang="de-DE" dirty="0"/>
              <a:t>!]!</a:t>
            </a:r>
            <a:br>
              <a:rPr lang="de-DE" dirty="0"/>
            </a:br>
            <a:r>
              <a:rPr lang="de-DE" dirty="0"/>
              <a:t>}</a:t>
            </a:r>
            <a:br>
              <a:rPr lang="de-DE" dirty="0"/>
            </a:br>
            <a:br>
              <a:rPr lang="de-DE" dirty="0"/>
            </a:br>
            <a:r>
              <a:rPr lang="de-DE" b="1" dirty="0"/>
              <a:t>type </a:t>
            </a:r>
            <a:r>
              <a:rPr lang="de-DE" dirty="0"/>
              <a:t>Query {</a:t>
            </a:r>
            <a:br>
              <a:rPr lang="de-DE" dirty="0"/>
            </a:br>
            <a:r>
              <a:rPr lang="de-DE" dirty="0"/>
              <a:t>  </a:t>
            </a:r>
            <a:r>
              <a:rPr lang="de-DE" dirty="0" err="1"/>
              <a:t>beers</a:t>
            </a:r>
            <a:r>
              <a:rPr lang="de-DE" dirty="0"/>
              <a:t>: [</a:t>
            </a:r>
            <a:r>
              <a:rPr lang="de-DE" b="1" dirty="0"/>
              <a:t>Beer</a:t>
            </a:r>
            <a:r>
              <a:rPr lang="de-DE" dirty="0"/>
              <a:t>!]!</a:t>
            </a:r>
            <a:br>
              <a:rPr lang="de-DE" dirty="0"/>
            </a:br>
            <a:r>
              <a:rPr lang="de-DE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5926774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Aufsetzen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2E272A20-C694-7048-B84C-06DF155AB55C}"/>
              </a:ext>
            </a:extLst>
          </p:cNvPr>
          <p:cNvSpPr/>
          <p:nvPr/>
        </p:nvSpPr>
        <p:spPr>
          <a:xfrm>
            <a:off x="1089498" y="2155315"/>
            <a:ext cx="6982028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3200" b="1" dirty="0">
                <a:solidFill>
                  <a:srgbClr val="D33682"/>
                </a:solidFill>
              </a:rPr>
              <a:t>final </a:t>
            </a:r>
            <a:r>
              <a:rPr lang="de-DE" sz="3200" b="1" dirty="0" err="1">
                <a:solidFill>
                  <a:srgbClr val="2AA198"/>
                </a:solidFill>
              </a:rPr>
              <a:t>GraphQLSchema</a:t>
            </a:r>
            <a:r>
              <a:rPr lang="de-DE" sz="3200" b="1" dirty="0">
                <a:solidFill>
                  <a:srgbClr val="2AA198"/>
                </a:solidFill>
              </a:rPr>
              <a:t> </a:t>
            </a:r>
            <a:r>
              <a:rPr lang="de-DE" sz="3200" dirty="0" err="1"/>
              <a:t>graphQLSchema</a:t>
            </a:r>
            <a:r>
              <a:rPr lang="de-DE" sz="3200" dirty="0"/>
              <a:t> = </a:t>
            </a:r>
            <a:r>
              <a:rPr lang="de-DE" sz="3200" b="1" dirty="0" err="1">
                <a:solidFill>
                  <a:srgbClr val="2AA198"/>
                </a:solidFill>
              </a:rPr>
              <a:t>SchemaParser</a:t>
            </a:r>
            <a:r>
              <a:rPr lang="de-DE" sz="3200" dirty="0" err="1"/>
              <a:t>.</a:t>
            </a:r>
            <a:r>
              <a:rPr lang="de-DE" sz="3200" i="1" dirty="0" err="1">
                <a:solidFill>
                  <a:srgbClr val="CB4B16"/>
                </a:solidFill>
              </a:rPr>
              <a:t>newParser</a:t>
            </a:r>
            <a:r>
              <a:rPr lang="de-DE" sz="3200" dirty="0"/>
              <a:t>()</a:t>
            </a:r>
            <a:br>
              <a:rPr lang="de-DE" sz="3200" dirty="0"/>
            </a:br>
            <a:r>
              <a:rPr lang="de-DE" sz="3200" dirty="0"/>
              <a:t>    .</a:t>
            </a:r>
            <a:r>
              <a:rPr lang="de-DE" sz="3200" dirty="0" err="1">
                <a:solidFill>
                  <a:srgbClr val="859900"/>
                </a:solidFill>
              </a:rPr>
              <a:t>file</a:t>
            </a:r>
            <a:r>
              <a:rPr lang="de-DE" sz="3200" dirty="0"/>
              <a:t>(</a:t>
            </a:r>
            <a:r>
              <a:rPr lang="de-DE" sz="3200" dirty="0">
                <a:solidFill>
                  <a:srgbClr val="DC322F"/>
                </a:solidFill>
              </a:rPr>
              <a:t>"</a:t>
            </a:r>
            <a:r>
              <a:rPr lang="de-DE" sz="3200" dirty="0" err="1">
                <a:solidFill>
                  <a:srgbClr val="DC322F"/>
                </a:solidFill>
              </a:rPr>
              <a:t>beer.graphqls</a:t>
            </a:r>
            <a:r>
              <a:rPr lang="de-DE" sz="3200" dirty="0">
                <a:solidFill>
                  <a:srgbClr val="DC322F"/>
                </a:solidFill>
              </a:rPr>
              <a:t>"</a:t>
            </a:r>
            <a:r>
              <a:rPr lang="de-DE" sz="3200" dirty="0"/>
              <a:t>)</a:t>
            </a:r>
            <a:br>
              <a:rPr lang="de-DE" sz="3200" dirty="0"/>
            </a:br>
            <a:r>
              <a:rPr lang="de-DE" sz="3200" dirty="0"/>
              <a:t>    .</a:t>
            </a:r>
            <a:r>
              <a:rPr lang="de-DE" sz="3200" dirty="0" err="1">
                <a:solidFill>
                  <a:srgbClr val="859900"/>
                </a:solidFill>
              </a:rPr>
              <a:t>resolvers</a:t>
            </a:r>
            <a:r>
              <a:rPr lang="de-DE" sz="3200" dirty="0"/>
              <a:t>(</a:t>
            </a:r>
            <a:r>
              <a:rPr lang="de-DE" sz="3200" b="1" dirty="0" err="1">
                <a:solidFill>
                  <a:srgbClr val="D33682"/>
                </a:solidFill>
              </a:rPr>
              <a:t>new</a:t>
            </a:r>
            <a:r>
              <a:rPr lang="de-DE" sz="3200" b="1" dirty="0">
                <a:solidFill>
                  <a:srgbClr val="D33682"/>
                </a:solidFill>
              </a:rPr>
              <a:t> </a:t>
            </a:r>
            <a:r>
              <a:rPr lang="de-DE" sz="3200" dirty="0" err="1">
                <a:solidFill>
                  <a:srgbClr val="859900"/>
                </a:solidFill>
              </a:rPr>
              <a:t>RootResolver</a:t>
            </a:r>
            <a:r>
              <a:rPr lang="de-DE" sz="3200" dirty="0"/>
              <a:t>()).</a:t>
            </a:r>
            <a:r>
              <a:rPr lang="de-DE" sz="3200" dirty="0" err="1">
                <a:solidFill>
                  <a:srgbClr val="859900"/>
                </a:solidFill>
              </a:rPr>
              <a:t>build</a:t>
            </a:r>
            <a:r>
              <a:rPr lang="de-DE" sz="3200" dirty="0"/>
              <a:t>()</a:t>
            </a:r>
            <a:br>
              <a:rPr lang="de-DE" sz="3200" dirty="0"/>
            </a:br>
            <a:r>
              <a:rPr lang="de-DE" sz="3200" dirty="0"/>
              <a:t>    .</a:t>
            </a:r>
            <a:r>
              <a:rPr lang="de-DE" sz="3200" dirty="0" err="1">
                <a:solidFill>
                  <a:srgbClr val="859900"/>
                </a:solidFill>
              </a:rPr>
              <a:t>makeExecutableSchema</a:t>
            </a:r>
            <a:r>
              <a:rPr lang="de-DE" sz="3200" dirty="0"/>
              <a:t>();</a:t>
            </a:r>
          </a:p>
        </p:txBody>
      </p:sp>
    </p:spTree>
    <p:extLst>
      <p:ext uri="{BB962C8B-B14F-4D97-AF65-F5344CB8AC3E}">
        <p14:creationId xmlns:p14="http://schemas.microsoft.com/office/powerpoint/2010/main" val="9586228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4EA1053-D640-AE44-B1A4-A3F1538F0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</a:t>
            </a:r>
            <a:r>
              <a:rPr lang="de-DE" dirty="0" err="1"/>
              <a:t>query</a:t>
            </a:r>
            <a:r>
              <a:rPr lang="de-DE" dirty="0"/>
              <a:t> ausführen per API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EC902AC5-F5AA-1D46-8B0E-EE554ABB8347}"/>
              </a:ext>
            </a:extLst>
          </p:cNvPr>
          <p:cNvSpPr/>
          <p:nvPr/>
        </p:nvSpPr>
        <p:spPr>
          <a:xfrm>
            <a:off x="749030" y="1410513"/>
            <a:ext cx="82296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i="1" dirty="0">
                <a:solidFill>
                  <a:srgbClr val="93A1A1"/>
                </a:solidFill>
              </a:rPr>
              <a:t>// Create '</a:t>
            </a:r>
            <a:r>
              <a:rPr lang="de-DE" i="1" dirty="0" err="1">
                <a:solidFill>
                  <a:srgbClr val="93A1A1"/>
                </a:solidFill>
              </a:rPr>
              <a:t>executable</a:t>
            </a:r>
            <a:r>
              <a:rPr lang="de-DE" i="1" dirty="0">
                <a:solidFill>
                  <a:srgbClr val="93A1A1"/>
                </a:solidFill>
              </a:rPr>
              <a:t>' Schema</a:t>
            </a:r>
            <a:br>
              <a:rPr lang="de-DE" i="1" dirty="0">
                <a:solidFill>
                  <a:srgbClr val="93A1A1"/>
                </a:solidFill>
              </a:rPr>
            </a:br>
            <a:r>
              <a:rPr lang="de-DE" b="1" dirty="0" err="1">
                <a:solidFill>
                  <a:srgbClr val="2AA198"/>
                </a:solidFill>
              </a:rPr>
              <a:t>GraphQLSchema</a:t>
            </a:r>
            <a:r>
              <a:rPr lang="de-DE" b="1" dirty="0">
                <a:solidFill>
                  <a:srgbClr val="2AA198"/>
                </a:solidFill>
              </a:rPr>
              <a:t> </a:t>
            </a:r>
            <a:r>
              <a:rPr lang="de-DE" dirty="0" err="1"/>
              <a:t>beerSchema</a:t>
            </a:r>
            <a:r>
              <a:rPr lang="de-DE" dirty="0"/>
              <a:t> = </a:t>
            </a:r>
            <a:r>
              <a:rPr lang="de-DE" b="1" dirty="0" err="1">
                <a:solidFill>
                  <a:srgbClr val="2AA198"/>
                </a:solidFill>
              </a:rPr>
              <a:t>BeerSchema</a:t>
            </a:r>
            <a:r>
              <a:rPr lang="de-DE" dirty="0" err="1"/>
              <a:t>.</a:t>
            </a:r>
            <a:r>
              <a:rPr lang="de-DE" i="1" dirty="0" err="1">
                <a:solidFill>
                  <a:srgbClr val="CB4B16"/>
                </a:solidFill>
              </a:rPr>
              <a:t>create</a:t>
            </a:r>
            <a:r>
              <a:rPr lang="de-DE" dirty="0"/>
              <a:t>();</a:t>
            </a:r>
            <a:br>
              <a:rPr lang="de-DE" dirty="0"/>
            </a:br>
            <a:br>
              <a:rPr lang="de-DE" dirty="0"/>
            </a:br>
            <a:r>
              <a:rPr lang="de-DE" i="1" dirty="0">
                <a:solidFill>
                  <a:srgbClr val="93A1A1"/>
                </a:solidFill>
              </a:rPr>
              <a:t>// Create </a:t>
            </a:r>
            <a:r>
              <a:rPr lang="de-DE" i="1" dirty="0" err="1">
                <a:solidFill>
                  <a:srgbClr val="93A1A1"/>
                </a:solidFill>
              </a:rPr>
              <a:t>GraphQL</a:t>
            </a:r>
            <a:r>
              <a:rPr lang="de-DE" i="1" dirty="0">
                <a:solidFill>
                  <a:srgbClr val="93A1A1"/>
                </a:solidFill>
              </a:rPr>
              <a:t> Instance</a:t>
            </a:r>
            <a:br>
              <a:rPr lang="de-DE" i="1" dirty="0">
                <a:solidFill>
                  <a:srgbClr val="93A1A1"/>
                </a:solidFill>
              </a:rPr>
            </a:br>
            <a:r>
              <a:rPr lang="de-DE" b="1" dirty="0" err="1">
                <a:solidFill>
                  <a:srgbClr val="2AA198"/>
                </a:solidFill>
              </a:rPr>
              <a:t>GraphQL</a:t>
            </a:r>
            <a:r>
              <a:rPr lang="de-DE" b="1" dirty="0">
                <a:solidFill>
                  <a:srgbClr val="2AA198"/>
                </a:solidFill>
              </a:rPr>
              <a:t> </a:t>
            </a:r>
            <a:r>
              <a:rPr lang="de-DE" dirty="0" err="1"/>
              <a:t>graphQL</a:t>
            </a:r>
            <a:r>
              <a:rPr lang="de-DE" dirty="0"/>
              <a:t> = </a:t>
            </a:r>
            <a:r>
              <a:rPr lang="de-DE" b="1" dirty="0" err="1">
                <a:solidFill>
                  <a:srgbClr val="2AA198"/>
                </a:solidFill>
              </a:rPr>
              <a:t>GraphQL</a:t>
            </a:r>
            <a:r>
              <a:rPr lang="de-DE" dirty="0" err="1"/>
              <a:t>.</a:t>
            </a:r>
            <a:r>
              <a:rPr lang="de-DE" i="1" dirty="0" err="1">
                <a:solidFill>
                  <a:srgbClr val="CB4B16"/>
                </a:solidFill>
              </a:rPr>
              <a:t>newGraphQL</a:t>
            </a:r>
            <a:r>
              <a:rPr lang="de-DE" dirty="0"/>
              <a:t>(</a:t>
            </a:r>
            <a:r>
              <a:rPr lang="de-DE" dirty="0" err="1"/>
              <a:t>beerSchema</a:t>
            </a:r>
            <a:r>
              <a:rPr lang="de-DE" dirty="0"/>
              <a:t>).</a:t>
            </a:r>
            <a:r>
              <a:rPr lang="de-DE" dirty="0" err="1">
                <a:solidFill>
                  <a:srgbClr val="859900"/>
                </a:solidFill>
              </a:rPr>
              <a:t>build</a:t>
            </a:r>
            <a:r>
              <a:rPr lang="de-DE" dirty="0"/>
              <a:t>();</a:t>
            </a:r>
            <a:br>
              <a:rPr lang="de-DE" dirty="0"/>
            </a:br>
            <a:br>
              <a:rPr lang="de-DE" dirty="0"/>
            </a:br>
            <a:r>
              <a:rPr lang="de-DE" i="1" dirty="0">
                <a:solidFill>
                  <a:srgbClr val="93A1A1"/>
                </a:solidFill>
              </a:rPr>
              <a:t>// </a:t>
            </a:r>
            <a:r>
              <a:rPr lang="de-DE" i="1" dirty="0" err="1">
                <a:solidFill>
                  <a:srgbClr val="93A1A1"/>
                </a:solidFill>
              </a:rPr>
              <a:t>Build</a:t>
            </a:r>
            <a:r>
              <a:rPr lang="de-DE" i="1" dirty="0">
                <a:solidFill>
                  <a:srgbClr val="93A1A1"/>
                </a:solidFill>
              </a:rPr>
              <a:t> Query</a:t>
            </a:r>
            <a:br>
              <a:rPr lang="de-DE" i="1" dirty="0">
                <a:solidFill>
                  <a:srgbClr val="93A1A1"/>
                </a:solidFill>
              </a:rPr>
            </a:br>
            <a:r>
              <a:rPr lang="de-DE" b="1" dirty="0" err="1">
                <a:solidFill>
                  <a:srgbClr val="2AA198"/>
                </a:solidFill>
              </a:rPr>
              <a:t>ExecutionInput</a:t>
            </a:r>
            <a:r>
              <a:rPr lang="de-DE" b="1" dirty="0">
                <a:solidFill>
                  <a:srgbClr val="2AA198"/>
                </a:solidFill>
              </a:rPr>
              <a:t> </a:t>
            </a:r>
            <a:r>
              <a:rPr lang="de-DE" dirty="0" err="1"/>
              <a:t>executionInput</a:t>
            </a:r>
            <a:r>
              <a:rPr lang="de-DE" dirty="0"/>
              <a:t> = </a:t>
            </a:r>
            <a:r>
              <a:rPr lang="de-DE" b="1" dirty="0" err="1">
                <a:solidFill>
                  <a:srgbClr val="2AA198"/>
                </a:solidFill>
              </a:rPr>
              <a:t>ExecutionInput</a:t>
            </a:r>
            <a:r>
              <a:rPr lang="de-DE" dirty="0" err="1"/>
              <a:t>.</a:t>
            </a:r>
            <a:r>
              <a:rPr lang="de-DE" i="1" dirty="0" err="1">
                <a:solidFill>
                  <a:srgbClr val="CB4B16"/>
                </a:solidFill>
              </a:rPr>
              <a:t>newExecutionInput</a:t>
            </a:r>
            <a:r>
              <a:rPr lang="de-DE" dirty="0"/>
              <a:t>().</a:t>
            </a:r>
            <a:r>
              <a:rPr lang="de-DE" dirty="0" err="1">
                <a:solidFill>
                  <a:srgbClr val="859900"/>
                </a:solidFill>
              </a:rPr>
              <a:t>query</a:t>
            </a:r>
            <a:r>
              <a:rPr lang="de-DE" dirty="0"/>
              <a:t>(</a:t>
            </a:r>
            <a:r>
              <a:rPr lang="de-DE" dirty="0">
                <a:solidFill>
                  <a:srgbClr val="DC322F"/>
                </a:solidFill>
              </a:rPr>
              <a:t>"</a:t>
            </a:r>
            <a:r>
              <a:rPr lang="de-DE" dirty="0" err="1">
                <a:solidFill>
                  <a:srgbClr val="DC322F"/>
                </a:solidFill>
              </a:rPr>
              <a:t>query</a:t>
            </a:r>
            <a:r>
              <a:rPr lang="de-DE" dirty="0">
                <a:solidFill>
                  <a:srgbClr val="DC322F"/>
                </a:solidFill>
              </a:rPr>
              <a:t> { </a:t>
            </a:r>
            <a:r>
              <a:rPr lang="de-DE" dirty="0" err="1">
                <a:solidFill>
                  <a:srgbClr val="DC322F"/>
                </a:solidFill>
              </a:rPr>
              <a:t>beers</a:t>
            </a:r>
            <a:r>
              <a:rPr lang="de-DE" dirty="0">
                <a:solidFill>
                  <a:srgbClr val="DC322F"/>
                </a:solidFill>
              </a:rPr>
              <a:t> { </a:t>
            </a:r>
            <a:r>
              <a:rPr lang="de-DE" dirty="0" err="1">
                <a:solidFill>
                  <a:srgbClr val="DC322F"/>
                </a:solidFill>
              </a:rPr>
              <a:t>name</a:t>
            </a:r>
            <a:r>
              <a:rPr lang="de-DE" dirty="0">
                <a:solidFill>
                  <a:srgbClr val="DC322F"/>
                </a:solidFill>
              </a:rPr>
              <a:t> </a:t>
            </a:r>
            <a:r>
              <a:rPr lang="de-DE" dirty="0" err="1">
                <a:solidFill>
                  <a:srgbClr val="DC322F"/>
                </a:solidFill>
              </a:rPr>
              <a:t>ratings</a:t>
            </a:r>
            <a:r>
              <a:rPr lang="de-DE" dirty="0">
                <a:solidFill>
                  <a:srgbClr val="DC322F"/>
                </a:solidFill>
              </a:rPr>
              <a:t> { </a:t>
            </a:r>
            <a:r>
              <a:rPr lang="de-DE" dirty="0" err="1">
                <a:solidFill>
                  <a:srgbClr val="DC322F"/>
                </a:solidFill>
              </a:rPr>
              <a:t>author</a:t>
            </a:r>
            <a:r>
              <a:rPr lang="de-DE" dirty="0">
                <a:solidFill>
                  <a:srgbClr val="DC322F"/>
                </a:solidFill>
              </a:rPr>
              <a:t> } } }"</a:t>
            </a:r>
            <a:r>
              <a:rPr lang="de-DE" dirty="0"/>
              <a:t>)</a:t>
            </a:r>
            <a:br>
              <a:rPr lang="de-DE" dirty="0"/>
            </a:br>
            <a:r>
              <a:rPr lang="de-DE" dirty="0"/>
              <a:t>    .</a:t>
            </a:r>
            <a:r>
              <a:rPr lang="de-DE" dirty="0" err="1">
                <a:solidFill>
                  <a:srgbClr val="859900"/>
                </a:solidFill>
              </a:rPr>
              <a:t>build</a:t>
            </a:r>
            <a:r>
              <a:rPr lang="de-DE" dirty="0"/>
              <a:t>();</a:t>
            </a:r>
            <a:br>
              <a:rPr lang="de-DE" dirty="0"/>
            </a:br>
            <a:br>
              <a:rPr lang="de-DE" dirty="0"/>
            </a:br>
            <a:r>
              <a:rPr lang="de-DE" i="1" dirty="0">
                <a:solidFill>
                  <a:srgbClr val="93A1A1"/>
                </a:solidFill>
              </a:rPr>
              <a:t>// Run Query</a:t>
            </a:r>
            <a:br>
              <a:rPr lang="de-DE" i="1" dirty="0">
                <a:solidFill>
                  <a:srgbClr val="93A1A1"/>
                </a:solidFill>
              </a:rPr>
            </a:br>
            <a:r>
              <a:rPr lang="de-DE" dirty="0" err="1">
                <a:solidFill>
                  <a:srgbClr val="2AA198"/>
                </a:solidFill>
              </a:rPr>
              <a:t>ExecutionResult</a:t>
            </a:r>
            <a:r>
              <a:rPr lang="de-DE" dirty="0">
                <a:solidFill>
                  <a:srgbClr val="2AA198"/>
                </a:solidFill>
              </a:rPr>
              <a:t> </a:t>
            </a:r>
            <a:r>
              <a:rPr lang="de-DE" dirty="0" err="1"/>
              <a:t>executionResult</a:t>
            </a:r>
            <a:r>
              <a:rPr lang="de-DE" dirty="0"/>
              <a:t> = </a:t>
            </a:r>
            <a:r>
              <a:rPr lang="de-DE" dirty="0" err="1"/>
              <a:t>graphQL.</a:t>
            </a:r>
            <a:r>
              <a:rPr lang="de-DE" dirty="0" err="1">
                <a:solidFill>
                  <a:srgbClr val="859900"/>
                </a:solidFill>
              </a:rPr>
              <a:t>execute</a:t>
            </a:r>
            <a:r>
              <a:rPr lang="de-DE" dirty="0"/>
              <a:t>(</a:t>
            </a:r>
            <a:r>
              <a:rPr lang="de-DE" dirty="0" err="1"/>
              <a:t>executionInput</a:t>
            </a:r>
            <a:r>
              <a:rPr lang="de-DE" dirty="0"/>
              <a:t>);</a:t>
            </a:r>
            <a:br>
              <a:rPr lang="de-DE" dirty="0"/>
            </a:br>
            <a:br>
              <a:rPr lang="de-DE" dirty="0"/>
            </a:br>
            <a:r>
              <a:rPr lang="de-DE" b="1" dirty="0">
                <a:solidFill>
                  <a:srgbClr val="D33682"/>
                </a:solidFill>
              </a:rPr>
              <a:t>final </a:t>
            </a:r>
            <a:r>
              <a:rPr lang="de-DE" b="1" dirty="0" err="1">
                <a:solidFill>
                  <a:srgbClr val="2AA198"/>
                </a:solidFill>
              </a:rPr>
              <a:t>Object</a:t>
            </a:r>
            <a:r>
              <a:rPr lang="de-DE" b="1" dirty="0">
                <a:solidFill>
                  <a:srgbClr val="2AA198"/>
                </a:solidFill>
              </a:rPr>
              <a:t> </a:t>
            </a:r>
            <a:r>
              <a:rPr lang="de-DE" dirty="0" err="1"/>
              <a:t>data</a:t>
            </a:r>
            <a:r>
              <a:rPr lang="de-DE" dirty="0"/>
              <a:t> = </a:t>
            </a:r>
            <a:r>
              <a:rPr lang="de-DE" dirty="0" err="1"/>
              <a:t>executionResult.</a:t>
            </a:r>
            <a:r>
              <a:rPr lang="de-DE" dirty="0" err="1">
                <a:solidFill>
                  <a:srgbClr val="859900"/>
                </a:solidFill>
              </a:rPr>
              <a:t>getData</a:t>
            </a:r>
            <a:r>
              <a:rPr lang="de-DE" dirty="0"/>
              <a:t>();</a:t>
            </a:r>
            <a:br>
              <a:rPr lang="de-DE" dirty="0"/>
            </a:b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113326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2843290" y="420867"/>
            <a:ext cx="4219425" cy="46474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Programmierer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 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Trainings, Workshops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000" b="1" dirty="0" err="1">
                <a:solidFill>
                  <a:srgbClr val="57A2C5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2000" b="1" dirty="0">
              <a:solidFill>
                <a:srgbClr val="57A2C5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42870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1C9E82-6754-464C-83AC-434D0EE7A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BeispieL</a:t>
            </a:r>
            <a:r>
              <a:rPr lang="de-DE" dirty="0"/>
              <a:t>: </a:t>
            </a:r>
            <a:r>
              <a:rPr lang="de-DE" dirty="0" err="1"/>
              <a:t>GraphQL</a:t>
            </a:r>
            <a:r>
              <a:rPr lang="de-DE" dirty="0"/>
              <a:t> Servlet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9DA45BC-A871-5D47-B01E-F7A10917DDB8}"/>
              </a:ext>
            </a:extLst>
          </p:cNvPr>
          <p:cNvSpPr txBox="1"/>
          <p:nvPr/>
        </p:nvSpPr>
        <p:spPr>
          <a:xfrm>
            <a:off x="1439694" y="2714017"/>
            <a:ext cx="7563032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Nur </a:t>
            </a:r>
            <a:r>
              <a:rPr lang="de-DE" i="1" dirty="0"/>
              <a:t>Ausschnitt</a:t>
            </a:r>
            <a:r>
              <a:rPr lang="de-DE" dirty="0"/>
              <a:t> aus </a:t>
            </a:r>
            <a:r>
              <a:rPr lang="de-DE" dirty="0" err="1"/>
              <a:t>ServletExample</a:t>
            </a:r>
            <a:r>
              <a:rPr lang="de-DE" dirty="0"/>
              <a:t> zeigen, </a:t>
            </a:r>
          </a:p>
          <a:p>
            <a:endParaRPr lang="de-DE" dirty="0"/>
          </a:p>
          <a:p>
            <a:r>
              <a:rPr lang="de-DE" dirty="0"/>
              <a:t>dann lauffähige Anwendung,</a:t>
            </a:r>
          </a:p>
          <a:p>
            <a:endParaRPr lang="de-DE" dirty="0"/>
          </a:p>
          <a:p>
            <a:r>
              <a:rPr lang="de-DE" dirty="0"/>
              <a:t>Query per Kommandozeile:</a:t>
            </a:r>
          </a:p>
          <a:p>
            <a:endParaRPr lang="de-DE" dirty="0"/>
          </a:p>
          <a:p>
            <a:r>
              <a:rPr lang="de-DE" dirty="0"/>
              <a:t>http localhost:8080/</a:t>
            </a:r>
            <a:r>
              <a:rPr lang="de-DE" dirty="0" err="1"/>
              <a:t>graphql?query</a:t>
            </a:r>
            <a:r>
              <a:rPr lang="de-DE" dirty="0"/>
              <a:t>="{</a:t>
            </a:r>
            <a:r>
              <a:rPr lang="de-DE" dirty="0" err="1"/>
              <a:t>beers</a:t>
            </a:r>
            <a:r>
              <a:rPr lang="de-DE" dirty="0"/>
              <a:t>{</a:t>
            </a:r>
            <a:r>
              <a:rPr lang="de-DE" dirty="0" err="1"/>
              <a:t>name</a:t>
            </a:r>
            <a:r>
              <a:rPr lang="de-DE" dirty="0"/>
              <a:t> </a:t>
            </a:r>
            <a:r>
              <a:rPr lang="de-DE" dirty="0" err="1"/>
              <a:t>ratings</a:t>
            </a:r>
            <a:r>
              <a:rPr lang="de-DE" dirty="0"/>
              <a:t>{</a:t>
            </a:r>
            <a:r>
              <a:rPr lang="de-DE" dirty="0" err="1"/>
              <a:t>author</a:t>
            </a:r>
            <a:r>
              <a:rPr lang="de-DE" dirty="0"/>
              <a:t> </a:t>
            </a:r>
            <a:r>
              <a:rPr lang="de-DE" dirty="0" err="1"/>
              <a:t>comment</a:t>
            </a:r>
            <a:r>
              <a:rPr lang="de-DE" dirty="0"/>
              <a:t> }}}"</a:t>
            </a:r>
          </a:p>
        </p:txBody>
      </p:sp>
    </p:spTree>
    <p:extLst>
      <p:ext uri="{BB962C8B-B14F-4D97-AF65-F5344CB8AC3E}">
        <p14:creationId xmlns:p14="http://schemas.microsoft.com/office/powerpoint/2010/main" val="13710133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368259" y="2636022"/>
            <a:ext cx="9169498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Teil 2:</a:t>
            </a: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Ausblick: Client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F86A6DFA-857E-FA45-B26B-32A09B0D1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mit Apollo und </a:t>
            </a:r>
            <a:r>
              <a:rPr lang="de-DE" dirty="0" err="1"/>
              <a:t>React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987378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97506" y="3357042"/>
            <a:ext cx="672122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price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. . .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Werden mittels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-Funktion angegeben und geparst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128083" y="382964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parsen</a:t>
            </a:r>
          </a:p>
        </p:txBody>
      </p:sp>
    </p:spTree>
    <p:extLst>
      <p:ext uri="{BB962C8B-B14F-4D97-AF65-F5344CB8AC3E}">
        <p14:creationId xmlns:p14="http://schemas.microsoft.com/office/powerpoint/2010/main" val="5580359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00CB7C-A462-2245-BAC4-12391EF4C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1DA3A00-168F-0D48-AC44-E47BCDA0516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 err="1"/>
              <a:t>halidasd</a:t>
            </a:r>
            <a:endParaRPr lang="de-DE" dirty="0"/>
          </a:p>
          <a:p>
            <a:pPr lvl="1"/>
            <a:r>
              <a:rPr lang="de-DE" dirty="0" err="1"/>
              <a:t>fasdfsadfsadf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937427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BEER_RATING_APP_QUERY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BEER_RATING_APP_QUERY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011788"/>
            <a:ext cx="34424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Komponente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810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Query }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&lt;Query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{({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error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=&gt; {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481584"/>
            <a:ext cx="244268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Ergebnis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(wird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ggf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mehrfach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aufgerufen)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(Daten, ...) wird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Render-Prop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Children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übergeben</a:t>
            </a:r>
          </a:p>
        </p:txBody>
      </p:sp>
    </p:spTree>
    <p:extLst>
      <p:ext uri="{BB962C8B-B14F-4D97-AF65-F5344CB8AC3E}">
        <p14:creationId xmlns:p14="http://schemas.microsoft.com/office/powerpoint/2010/main" val="196593217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&lt;Query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{({ </a:t>
            </a:r>
            <a:r>
              <a:rPr lang="de-DE" sz="1625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&lt;h1&gt;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...&lt;/h1&gt;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&lt;h1&gt;Error!&lt;/h1&gt;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data.</a:t>
            </a:r>
            <a:r>
              <a:rPr lang="de-DE" sz="1625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(Daten, ...) wird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Render-Prop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Children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übergeben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9" y="4820138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Ergebnis (samt Fehler) auswerten</a:t>
            </a:r>
          </a:p>
        </p:txBody>
      </p:sp>
    </p:spTree>
    <p:extLst>
      <p:ext uri="{BB962C8B-B14F-4D97-AF65-F5344CB8AC3E}">
        <p14:creationId xmlns:p14="http://schemas.microsoft.com/office/powerpoint/2010/main" val="20197398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Typ-sichere Verwendung</a:t>
            </a:r>
          </a:p>
        </p:txBody>
      </p:sp>
      <p:sp>
        <p:nvSpPr>
          <p:cNvPr id="4" name="Rechteck 3"/>
          <p:cNvSpPr/>
          <p:nvPr/>
        </p:nvSpPr>
        <p:spPr>
          <a:xfrm>
            <a:off x="1990726" y="1766842"/>
            <a:ext cx="852030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BeerPageQueryResult</a:t>
            </a:r>
            <a:r>
              <a:rPr lang="de-DE" sz="1625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BeerPageQueryVars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 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"...";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BeerRatingPage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(...)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625" b="1" dirty="0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&lt;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BeerPageQueryResult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BeerPageQueryVars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={BEER_PAGE_QUERY} variables={{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bier</a:t>
            </a:r>
            <a:r>
              <a:rPr lang="de-DE" sz="1625" dirty="0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}} 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{({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  // . . .  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</a:rPr>
              <a:t>.biere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</a:t>
            </a:r>
            <a:r>
              <a:rPr lang="de-DE" sz="1625" b="1" dirty="0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Beispiel </a:t>
            </a:r>
            <a:r>
              <a:rPr lang="de-DE" sz="2400" b="1" dirty="0" err="1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Typ-Sichere Verwendung der Komponente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BE78892-5A32-3E43-87E7-45E1A84FD87A}"/>
              </a:ext>
            </a:extLst>
          </p:cNvPr>
          <p:cNvSpPr txBox="1"/>
          <p:nvPr/>
        </p:nvSpPr>
        <p:spPr>
          <a:xfrm>
            <a:off x="6981217" y="4868438"/>
            <a:ext cx="1919591" cy="369332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Compile</a:t>
            </a:r>
            <a:r>
              <a:rPr lang="de-DE" dirty="0">
                <a:solidFill>
                  <a:srgbClr val="025249"/>
                </a:solidFill>
                <a:latin typeface="Source Sans Pro" panose="020B0503030403020204" pitchFamily="34" charset="77"/>
              </a:rPr>
              <a:t> Fehler!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39613FCB-E9C3-8042-A0AA-0233C95C7AD7}"/>
              </a:ext>
            </a:extLst>
          </p:cNvPr>
          <p:cNvCxnSpPr>
            <a:cxnSpLocks/>
          </p:cNvCxnSpPr>
          <p:nvPr/>
        </p:nvCxnSpPr>
        <p:spPr>
          <a:xfrm flipH="1" flipV="1">
            <a:off x="8015592" y="3320143"/>
            <a:ext cx="43773" cy="1548295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AA68EE8F-44FC-D248-9E75-A88245697102}"/>
              </a:ext>
            </a:extLst>
          </p:cNvPr>
          <p:cNvCxnSpPr>
            <a:cxnSpLocks/>
          </p:cNvCxnSpPr>
          <p:nvPr/>
        </p:nvCxnSpPr>
        <p:spPr>
          <a:xfrm flipH="1" flipV="1">
            <a:off x="6650478" y="4318231"/>
            <a:ext cx="1408887" cy="550207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71336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B5A15D8E-08DE-784F-8731-768E73A0F0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077"/>
          <a:stretch/>
        </p:blipFill>
        <p:spPr>
          <a:xfrm>
            <a:off x="0" y="334"/>
            <a:ext cx="9906000" cy="6857666"/>
          </a:xfrm>
          <a:prstGeom prst="rect">
            <a:avLst/>
          </a:prstGeom>
          <a:solidFill>
            <a:srgbClr val="5AB88F"/>
          </a:solidFill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0" y="167"/>
            <a:ext cx="9906000" cy="6067777"/>
          </a:xfrm>
          <a:prstGeom prst="rect">
            <a:avLst/>
          </a:prstGeom>
          <a:solidFill>
            <a:srgbClr val="D4EBE9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HTTPS://NILSHARTMANN.NET | 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3" name="Rechteck 2"/>
          <p:cNvSpPr/>
          <p:nvPr/>
        </p:nvSpPr>
        <p:spPr>
          <a:xfrm>
            <a:off x="0" y="2243703"/>
            <a:ext cx="9906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4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Vielen Dank! </a:t>
            </a:r>
          </a:p>
        </p:txBody>
      </p:sp>
      <p:sp>
        <p:nvSpPr>
          <p:cNvPr id="6" name="Rechteck 5"/>
          <p:cNvSpPr/>
          <p:nvPr/>
        </p:nvSpPr>
        <p:spPr>
          <a:xfrm>
            <a:off x="117415" y="4877279"/>
            <a:ext cx="6009081" cy="86023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b="1" dirty="0">
                <a:solidFill>
                  <a:srgbClr val="025249"/>
                </a:solidFill>
              </a:rPr>
              <a:t>Beispiel-Code: </a:t>
            </a:r>
            <a:r>
              <a:rPr lang="de-DE" sz="2000" b="1" dirty="0">
                <a:solidFill>
                  <a:srgbClr val="41719C"/>
                </a:solidFill>
              </a:rPr>
              <a:t>https://</a:t>
            </a:r>
            <a:r>
              <a:rPr lang="de-DE" sz="2000" b="1" dirty="0" err="1">
                <a:solidFill>
                  <a:srgbClr val="41719C"/>
                </a:solidFill>
              </a:rPr>
              <a:t>bit.ly</a:t>
            </a:r>
            <a:r>
              <a:rPr lang="de-DE" sz="2000" b="1" dirty="0">
                <a:solidFill>
                  <a:srgbClr val="41719C"/>
                </a:solidFill>
              </a:rPr>
              <a:t>/</a:t>
            </a:r>
            <a:r>
              <a:rPr lang="de-DE" sz="2000" b="1" dirty="0" err="1">
                <a:solidFill>
                  <a:srgbClr val="41719C"/>
                </a:solidFill>
              </a:rPr>
              <a:t>fullstack-graphql-example</a:t>
            </a:r>
            <a:endParaRPr lang="de-DE" sz="2000" b="1" dirty="0">
              <a:solidFill>
                <a:srgbClr val="025249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2000" b="1" dirty="0" err="1">
                <a:solidFill>
                  <a:srgbClr val="025249"/>
                </a:solidFill>
              </a:rPr>
              <a:t>Slides</a:t>
            </a:r>
            <a:r>
              <a:rPr lang="de-DE" sz="2000" b="1" dirty="0">
                <a:solidFill>
                  <a:srgbClr val="025249"/>
                </a:solidFill>
              </a:rPr>
              <a:t>: </a:t>
            </a:r>
            <a:r>
              <a:rPr lang="de-DE" sz="2000" b="1" dirty="0">
                <a:solidFill>
                  <a:srgbClr val="41719C"/>
                </a:solidFill>
              </a:rPr>
              <a:t>https://</a:t>
            </a:r>
            <a:r>
              <a:rPr lang="de-DE" sz="2000" b="1" dirty="0" err="1">
                <a:solidFill>
                  <a:srgbClr val="41719C"/>
                </a:solidFill>
              </a:rPr>
              <a:t>bit.ly</a:t>
            </a:r>
            <a:r>
              <a:rPr lang="de-DE" sz="2000" b="1" dirty="0">
                <a:solidFill>
                  <a:srgbClr val="41719C"/>
                </a:solidFill>
              </a:rPr>
              <a:t>/</a:t>
            </a:r>
            <a:r>
              <a:rPr lang="de-DE" sz="2000" b="1" dirty="0" err="1">
                <a:solidFill>
                  <a:srgbClr val="41719C"/>
                </a:solidFill>
              </a:rPr>
              <a:t>nordic-coding-graphql</a:t>
            </a:r>
            <a:endParaRPr lang="de-DE" sz="2000" b="1" dirty="0">
              <a:solidFill>
                <a:srgbClr val="41719C"/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56F94DD-6753-AE48-BEE3-3D5A714809DC}"/>
              </a:ext>
            </a:extLst>
          </p:cNvPr>
          <p:cNvSpPr/>
          <p:nvPr/>
        </p:nvSpPr>
        <p:spPr>
          <a:xfrm>
            <a:off x="0" y="125127"/>
            <a:ext cx="9906000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8199144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Beispiel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Source (</a:t>
            </a:r>
            <a:r>
              <a:rPr lang="de-DE" sz="1600" cap="none" spc="100" dirty="0" err="1"/>
              <a:t>TypeScript</a:t>
            </a:r>
            <a:r>
              <a:rPr lang="de-DE" sz="1600" cap="none" spc="100" dirty="0"/>
              <a:t>): https://</a:t>
            </a:r>
            <a:r>
              <a:rPr lang="de-DE" sz="1600" cap="none" spc="100" dirty="0" err="1"/>
              <a:t>bit.ly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fullstack-graphql-example</a:t>
            </a:r>
            <a:endParaRPr lang="de-DE" sz="1600" cap="none" spc="100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3C62CE1E-172D-444C-A255-ED18408DC0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5654" y="242042"/>
            <a:ext cx="4574691" cy="4585889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Clients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. . .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DBA7F6EA-33D7-F445-B782-7521E4A060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1936" y="431704"/>
            <a:ext cx="5151344" cy="4396227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1567633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GraphiQL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http://localhost:9000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96E9C3FB-BE93-F144-8FF8-1A4E33249E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0049" y="243116"/>
            <a:ext cx="3982572" cy="4584815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2373623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IDE Support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</a:t>
            </a:r>
            <a:r>
              <a:rPr lang="de-DE" sz="1600" cap="none" spc="100" dirty="0" err="1"/>
              <a:t>Intellij</a:t>
            </a:r>
            <a:r>
              <a:rPr lang="de-DE" sz="1600" cap="none" spc="100" dirty="0"/>
              <a:t> IDEA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5919E7D7-10E1-FC4F-852D-96E11C5916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2720" y="258943"/>
            <a:ext cx="5120560" cy="4568988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0594261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API erforschen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Neue </a:t>
            </a:r>
            <a:r>
              <a:rPr lang="de-DE" sz="1600" cap="none" spc="100" dirty="0" err="1"/>
              <a:t>Domaine</a:t>
            </a:r>
            <a:r>
              <a:rPr lang="de-DE" sz="1600" cap="none" spc="100" dirty="0"/>
              <a:t> Shop</a:t>
            </a:r>
          </a:p>
        </p:txBody>
      </p:sp>
    </p:spTree>
    <p:extLst>
      <p:ext uri="{BB962C8B-B14F-4D97-AF65-F5344CB8AC3E}">
        <p14:creationId xmlns:p14="http://schemas.microsoft.com/office/powerpoint/2010/main" val="5385351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Neue </a:t>
            </a:r>
            <a:r>
              <a:rPr lang="de-DE" sz="1600" cap="none" spc="100" dirty="0" err="1"/>
              <a:t>Domaine</a:t>
            </a:r>
            <a:r>
              <a:rPr lang="de-DE" sz="1600" cap="none" spc="100" dirty="0"/>
              <a:t> Shop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EFCCCDAD-DCCD-A945-B244-BBF342B22874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233363" y="1011238"/>
            <a:ext cx="5894387" cy="5262562"/>
          </a:xfrm>
        </p:spPr>
        <p:txBody>
          <a:bodyPr/>
          <a:lstStyle/>
          <a:p>
            <a:r>
              <a:rPr lang="de-DE" dirty="0"/>
              <a:t>Beispiel: API erkunden</a:t>
            </a:r>
          </a:p>
          <a:p>
            <a:pPr lvl="1"/>
            <a:r>
              <a:rPr lang="de-DE" dirty="0"/>
              <a:t>=&gt; es gibt sowas wie Shop</a:t>
            </a:r>
          </a:p>
          <a:p>
            <a:pPr lvl="1"/>
            <a:r>
              <a:rPr lang="de-DE" dirty="0"/>
              <a:t>=&gt; mal ausprobieren..</a:t>
            </a:r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102009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738</Words>
  <Application>Microsoft Macintosh PowerPoint</Application>
  <PresentationFormat>A4-Papier (210 x 297 mm)</PresentationFormat>
  <Paragraphs>191</Paragraphs>
  <Slides>28</Slides>
  <Notes>16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10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28</vt:i4>
      </vt:variant>
    </vt:vector>
  </HeadingPairs>
  <TitlesOfParts>
    <vt:vector size="39" baseType="lpstr">
      <vt:lpstr>Arial</vt:lpstr>
      <vt:lpstr>Calibri</vt:lpstr>
      <vt:lpstr>Calibri Light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Semibold</vt:lpstr>
      <vt:lpstr>Office-Design</vt:lpstr>
      <vt:lpstr>Nordic Coding Kiel | Mai 2018 | @nilshartmann</vt:lpstr>
      <vt:lpstr>@nilshartmann</vt:lpstr>
      <vt:lpstr>PowerPoint-Präsentation</vt:lpstr>
      <vt:lpstr>Source (TypeScript): https://bit.ly/fullstack-graphql-example</vt:lpstr>
      <vt:lpstr>Beispiel: . . .</vt:lpstr>
      <vt:lpstr>http://localhost:9000</vt:lpstr>
      <vt:lpstr>Beispiel: Intellij IDEA</vt:lpstr>
      <vt:lpstr>Beispiel: Neue Domaine Shop</vt:lpstr>
      <vt:lpstr>Beispiel: Neue Domaine Shop</vt:lpstr>
      <vt:lpstr>Beispiel: Neue Domaine Shop</vt:lpstr>
      <vt:lpstr>PowerPoint-Präsentation</vt:lpstr>
      <vt:lpstr>Beispiel: Intellij IDEA</vt:lpstr>
      <vt:lpstr>query Language</vt:lpstr>
      <vt:lpstr>query Language: Operations</vt:lpstr>
      <vt:lpstr>query Language: Mutations</vt:lpstr>
      <vt:lpstr>PowerPoint-Präsentation</vt:lpstr>
      <vt:lpstr>Schema beschreiben</vt:lpstr>
      <vt:lpstr>Aufsetzen</vt:lpstr>
      <vt:lpstr>Beispiel: query ausführen per API</vt:lpstr>
      <vt:lpstr>BeispieL: GraphQL Servlet</vt:lpstr>
      <vt:lpstr>mit Apollo und React</vt:lpstr>
      <vt:lpstr>Schritt 2: Queries</vt:lpstr>
      <vt:lpstr>PowerPoint-Präsentation</vt:lpstr>
      <vt:lpstr>Schritt 2: Queries</vt:lpstr>
      <vt:lpstr>Schritt 2: Queries</vt:lpstr>
      <vt:lpstr>Schritt 2: Queries</vt:lpstr>
      <vt:lpstr>Typ-sichere Verwendung</vt:lpstr>
      <vt:lpstr>HTTPS://NILSHARTMANN.NET | @nilshartmann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519</cp:revision>
  <cp:lastPrinted>2018-05-30T19:37:50Z</cp:lastPrinted>
  <dcterms:created xsi:type="dcterms:W3CDTF">2016-03-28T15:59:53Z</dcterms:created>
  <dcterms:modified xsi:type="dcterms:W3CDTF">2018-08-02T14:22:40Z</dcterms:modified>
</cp:coreProperties>
</file>

<file path=docProps/thumbnail.jpeg>
</file>